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5" r:id="rId3"/>
    <p:sldId id="311" r:id="rId4"/>
    <p:sldId id="317" r:id="rId5"/>
    <p:sldId id="275" r:id="rId6"/>
    <p:sldId id="283" r:id="rId7"/>
    <p:sldId id="284" r:id="rId8"/>
    <p:sldId id="285" r:id="rId9"/>
    <p:sldId id="286" r:id="rId10"/>
    <p:sldId id="287" r:id="rId11"/>
    <p:sldId id="316" r:id="rId12"/>
    <p:sldId id="289" r:id="rId13"/>
    <p:sldId id="290" r:id="rId14"/>
    <p:sldId id="291" r:id="rId15"/>
    <p:sldId id="292" r:id="rId16"/>
    <p:sldId id="294" r:id="rId17"/>
    <p:sldId id="295" r:id="rId18"/>
    <p:sldId id="312" r:id="rId19"/>
    <p:sldId id="309" r:id="rId20"/>
    <p:sldId id="297" r:id="rId21"/>
    <p:sldId id="298" r:id="rId22"/>
    <p:sldId id="299" r:id="rId23"/>
    <p:sldId id="301" r:id="rId24"/>
    <p:sldId id="302" r:id="rId25"/>
    <p:sldId id="308" r:id="rId26"/>
    <p:sldId id="313" r:id="rId27"/>
    <p:sldId id="314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473" autoAdjust="0"/>
  </p:normalViewPr>
  <p:slideViewPr>
    <p:cSldViewPr>
      <p:cViewPr varScale="1">
        <p:scale>
          <a:sx n="121" d="100"/>
          <a:sy n="121" d="100"/>
        </p:scale>
        <p:origin x="9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97083-EBFA-46EA-86AC-21472CB9B23C}" type="datetimeFigureOut">
              <a:rPr lang="de-DE" smtClean="0"/>
              <a:pPr/>
              <a:t>11.03.2021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569BE-F6FA-49F3-BE68-2DBE7331BF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886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A0DA-2340-45E6-9B4E-E35E982D782C}" type="datetimeFigureOut">
              <a:rPr lang="de-DE" smtClean="0"/>
              <a:pPr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EAB09-0EF7-4F13-AB94-0869440642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24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AB09-0EF7-4F13-AB94-086944064222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7707-E08A-4AD1-B96A-8E4A136313F8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A295-D142-47CD-BC2E-7F96DF3ECF2A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D280-08BF-43BA-BFC6-AE9E0E01E810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3EA-2132-405C-9796-1B373360680F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AA7-90A8-4EBA-A720-527D44407AFB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ABE7-E0B2-4718-A118-737D03290C83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FDB5-7196-4838-BEBA-3C0622644230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971E-B729-4ACE-83E6-6E2698914EB7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7F4B-3B78-4384-BA47-5FF89563688F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F08C-30C6-4846-97F6-8A2315846A6F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879E-F56F-4630-9068-4167ACF5D510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8DAD-7128-4205-B617-BDFC0F0D99ED}" type="datetime1">
              <a:rPr lang="de-DE" smtClean="0"/>
              <a:pPr/>
              <a:t>11.03.2021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53FE-EBE0-4236-9213-49971E2BBF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816424"/>
          </a:xfrm>
        </p:spPr>
        <p:txBody>
          <a:bodyPr>
            <a:noAutofit/>
          </a:bodyPr>
          <a:lstStyle/>
          <a:p>
            <a:pPr algn="l"/>
            <a:br>
              <a:rPr lang="de-DE" sz="8000" b="1" dirty="0">
                <a:solidFill>
                  <a:schemeClr val="tx1"/>
                </a:solidFill>
                <a:latin typeface="Comic Sans MS" pitchFamily="66" charset="0"/>
              </a:rPr>
            </a:br>
            <a:br>
              <a:rPr lang="de-DE" sz="8000" b="1" dirty="0">
                <a:latin typeface="Comic Sans MS" pitchFamily="66" charset="0"/>
              </a:rPr>
            </a:b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Information für Eltern der 4jährigen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5" name="Grafik 4" descr="Ein Bild, das Strichzeichnung enthält.&#10;&#10;Automatisch generierte Beschreibung">
            <a:extLst>
              <a:ext uri="{FF2B5EF4-FFF2-40B4-BE49-F238E27FC236}">
                <a16:creationId xmlns:a16="http://schemas.microsoft.com/office/drawing/2014/main" id="{439E7282-E89F-4992-A733-D14ED71B4B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2090765" cy="1845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6. Belastbarkeit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10544"/>
            <a:ext cx="8229600" cy="2836912"/>
          </a:xfrm>
        </p:spPr>
        <p:txBody>
          <a:bodyPr/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Hält das Kind Frustrationen aus?</a:t>
            </a:r>
          </a:p>
          <a:p>
            <a:pPr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	(z.B. Unzufriedenheit, Streit, etwas nicht so gut wie andere Kinder können..)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Aufgaben erfüllen, ohne ständige Bestätigung?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Hält es körperliche Anstrengungen aus?</a:t>
            </a:r>
          </a:p>
          <a:p>
            <a:pPr>
              <a:buNone/>
            </a:pPr>
            <a:r>
              <a:rPr lang="de-DE" sz="2800" dirty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de-DE" dirty="0">
              <a:latin typeface="Comic Sans MS" pitchFamily="66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7. Gruppenverhalten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7900" y="4263343"/>
            <a:ext cx="8568952" cy="2045978"/>
          </a:xfrm>
        </p:spPr>
        <p:txBody>
          <a:bodyPr/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Freundschaften schließen und halten?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sich zu Gunsten anderer zurücknehmen?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die Regeln der Gruppe einhalten?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angemessen mit Konflikten umgehen?</a:t>
            </a:r>
          </a:p>
          <a:p>
            <a:pPr>
              <a:buNone/>
            </a:pPr>
            <a:endParaRPr lang="de-DE" dirty="0">
              <a:latin typeface="Comic Sans MS" pitchFamily="66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9EB29B-5213-48D1-B4FE-56B6F7FC6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11424"/>
            <a:ext cx="3096344" cy="2237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8. Motorik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Verfügt das Kind über eine geschickte Grobmotorik?</a:t>
            </a:r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hüpfen, klettern, balancieren, einen Ball werfen und fangen?</a:t>
            </a:r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Verfügt das Kind über eine geschickte Feinmotorik?</a:t>
            </a:r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Hält es den Stift richtig, kann es malen, schneiden?</a:t>
            </a:r>
          </a:p>
          <a:p>
            <a:pPr>
              <a:lnSpc>
                <a:spcPct val="90000"/>
              </a:lnSpc>
              <a:buNone/>
            </a:pPr>
            <a:r>
              <a:rPr lang="de-DE" sz="2300" dirty="0"/>
              <a:t>	</a:t>
            </a:r>
          </a:p>
          <a:p>
            <a:pPr>
              <a:lnSpc>
                <a:spcPct val="90000"/>
              </a:lnSpc>
              <a:buNone/>
            </a:pPr>
            <a:endParaRPr lang="de-DE" sz="2000" dirty="0"/>
          </a:p>
          <a:p>
            <a:pPr lvl="1">
              <a:lnSpc>
                <a:spcPct val="90000"/>
              </a:lnSpc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C47F39-AF30-4A69-86C7-CB32FB572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39242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9. Wahrnehmung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715" y="2348880"/>
            <a:ext cx="8229600" cy="380243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Sieht das Kind gut?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Kann es Farben und Formen unterscheiden? </a:t>
            </a:r>
            <a:b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Kann es Gegenstände wiedererkennen und nach Merkmalen (Farbe, Form..) ordnen?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Hört das Kind gut? Kann es das Gehörte umsetzen?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Kann es einfache Melodien nachsingen und Rhythmen nachklatschen?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Kann es ähnlich klingende Worte unterscheiden?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Kann sich das Kind im Raum orientieren?</a:t>
            </a:r>
          </a:p>
          <a:p>
            <a:r>
              <a:rPr lang="de-DE" sz="5800" dirty="0">
                <a:latin typeface="Arial" panose="020B0604020202020204" pitchFamily="34" charset="0"/>
                <a:cs typeface="Arial" panose="020B0604020202020204" pitchFamily="34" charset="0"/>
              </a:rPr>
              <a:t>Kennt es rechts, links, oben, unten, vorne, hinten?</a:t>
            </a:r>
          </a:p>
          <a:p>
            <a:pPr>
              <a:buNone/>
            </a:pPr>
            <a:r>
              <a:rPr lang="de-DE" sz="2400" dirty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de-DE" sz="2400" dirty="0">
              <a:latin typeface="Comic Sans MS" pitchFamily="66" charset="0"/>
            </a:endParaRPr>
          </a:p>
          <a:p>
            <a:pPr>
              <a:buNone/>
            </a:pPr>
            <a:endParaRPr lang="de-DE" sz="2400" dirty="0">
              <a:latin typeface="Comic Sans MS" pitchFamily="66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8B5FF1-0003-46E5-8F76-73627B430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2971474" cy="14188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10. Selbstständigkeit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sich das Kind von Bezugspersonen trennen?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sich allein an- und ausziehen, allein zur Toilette gehen?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die Verantwortung für seine eigenen Sachen übernehmen?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Grafik 5" descr="Ein Bild, das Strichzeichnung enthält.&#10;&#10;Automatisch generierte Beschreibung">
            <a:extLst>
              <a:ext uri="{FF2B5EF4-FFF2-40B4-BE49-F238E27FC236}">
                <a16:creationId xmlns:a16="http://schemas.microsoft.com/office/drawing/2014/main" id="{3A336966-6FBF-4977-9DF8-874F1776E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79997"/>
            <a:ext cx="2133600" cy="2332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11. Motivation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Ist das Kind lernbegierig?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Möchte das Kind von sich aus lernen oder benötigt es oft Zuspruch?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Hat das Kind Lust auf Schule?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491BCA-B2FB-429F-9701-B8C1D69D5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2705371" cy="18883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3608" y="98072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Das können Sie tun:</a:t>
            </a:r>
          </a:p>
        </p:txBody>
      </p:sp>
      <p:pic>
        <p:nvPicPr>
          <p:cNvPr id="5" name="Grafik 4" descr="Ein Bild, das Text, Becher enthält.&#10;&#10;Automatisch generierte Beschreibung">
            <a:extLst>
              <a:ext uri="{FF2B5EF4-FFF2-40B4-BE49-F238E27FC236}">
                <a16:creationId xmlns:a16="http://schemas.microsoft.com/office/drawing/2014/main" id="{01C9EEF2-95E0-4389-B9C2-157E5FB60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550912" cy="25322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Nehmen Sie sich Zeit für Ihr Kind!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Vorlesen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Gespräche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Spiele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gemeinsame Unternehmungen…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pic>
        <p:nvPicPr>
          <p:cNvPr id="6" name="Grafik 5" descr="Ein Bild, das Strichzeichnung enthält.&#10;&#10;Automatisch generierte Beschreibung">
            <a:extLst>
              <a:ext uri="{FF2B5EF4-FFF2-40B4-BE49-F238E27FC236}">
                <a16:creationId xmlns:a16="http://schemas.microsoft.com/office/drawing/2014/main" id="{ECCC9F5C-1AA7-4943-8158-8A73147FD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61" y="2060848"/>
            <a:ext cx="3310077" cy="331837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Sprechen Sie mit Ihrem Kind!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48200" y="1700808"/>
            <a:ext cx="4038600" cy="3152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Sprache 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ist das Tor zum Lernen  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der Schlüssel für Bildungs-Chancen!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18</a:t>
            </a:fld>
            <a:endParaRPr lang="de-DE"/>
          </a:p>
        </p:txBody>
      </p:sp>
      <p:pic>
        <p:nvPicPr>
          <p:cNvPr id="7" name="Grafik 6" descr="Ein Bild, das Strichzeichnung enthält.&#10;&#10;Automatisch generierte Beschreibung">
            <a:extLst>
              <a:ext uri="{FF2B5EF4-FFF2-40B4-BE49-F238E27FC236}">
                <a16:creationId xmlns:a16="http://schemas.microsoft.com/office/drawing/2014/main" id="{705DD3F7-2A08-48DF-B15D-43A7B4650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84" y="2210969"/>
            <a:ext cx="2088232" cy="1555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86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Sorgen Sie für einen geregelten Tagesablauf!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7882" y="2303907"/>
            <a:ext cx="8229600" cy="170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Kinder brauchen Rituale, z.B.</a:t>
            </a:r>
          </a:p>
          <a:p>
            <a:r>
              <a:rPr lang="de-DE" sz="23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gemeinsame Mahlzeiten</a:t>
            </a:r>
          </a:p>
          <a:p>
            <a:r>
              <a:rPr lang="de-DE" sz="23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tägliche Gute-Nacht-Geschichte (statt Fernsehen)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8" name="Grafik 7" descr="Ein Bild, das Strichzeichnung enthält.&#10;&#10;Automatisch generierte Beschreibung">
            <a:extLst>
              <a:ext uri="{FF2B5EF4-FFF2-40B4-BE49-F238E27FC236}">
                <a16:creationId xmlns:a16="http://schemas.microsoft.com/office/drawing/2014/main" id="{DF3208DD-BBB8-4E1A-B3A3-61C822F1F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" y="3861048"/>
            <a:ext cx="3816424" cy="20633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5478"/>
            <a:ext cx="8229600" cy="46008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4000" b="1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 algn="just">
              <a:spcAft>
                <a:spcPts val="552"/>
              </a:spcAft>
              <a:buNone/>
            </a:pPr>
            <a:r>
              <a:rPr lang="de-DE" sz="3000" b="1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Liebe Eltern, </a:t>
            </a:r>
          </a:p>
          <a:p>
            <a:pPr marL="0" indent="0" algn="just">
              <a:buNone/>
            </a:pPr>
            <a:r>
              <a:rPr lang="de-DE" sz="30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da wir in diesem Jahr keine Informationsveranstaltung in Präsenz anbieten dürfen, informieren wir Sie gerne mit Hilfe der folgenden Seiten.</a:t>
            </a:r>
          </a:p>
          <a:p>
            <a:pPr marL="0" indent="0" algn="just">
              <a:buNone/>
            </a:pPr>
            <a:endParaRPr lang="de-DE" sz="3000" dirty="0"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30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Sollten Sie Fragen haben, die wir mit den Folien nicht beantworten, wenden Sie sich gerne an eine der Herner Grundschulen oder Ihre Kindertagesstätte.</a:t>
            </a:r>
          </a:p>
          <a:p>
            <a:pPr marL="0" indent="0" algn="just">
              <a:buNone/>
            </a:pPr>
            <a:endParaRPr lang="de-DE" sz="3000" dirty="0"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30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Nehmen Sie bitte telefonisch oder per E-Mail Kontakt auf.</a:t>
            </a:r>
          </a:p>
          <a:p>
            <a:pPr marL="0" indent="0" algn="just">
              <a:buNone/>
            </a:pPr>
            <a:endParaRPr lang="de-DE" sz="3000" dirty="0">
              <a:latin typeface="Arial" panose="020B0604020202020204" pitchFamily="34" charset="0"/>
              <a:ea typeface="Comic Sans MS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600" i="1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Ihre Herner Grundschulen und Kindertagesstätten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FF45D9B-576B-411C-8FCE-49F5C42C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4D98E4-D63E-46DF-B847-992F095AA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76672"/>
            <a:ext cx="3240360" cy="12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1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572" y="260648"/>
            <a:ext cx="8389892" cy="135416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de-DE" sz="2400" dirty="0"/>
            </a:b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Sorgen Sie für tägliche Bewegung im Freien!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0581" y="2564904"/>
            <a:ext cx="4038600" cy="2235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Spaziergänge, </a:t>
            </a:r>
            <a:b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Besuch von Spielplätzen, Fahrradfahren…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20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C5231D-88D5-4216-9A8F-6196477E6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2" y="1988840"/>
            <a:ext cx="3082416" cy="248134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69727"/>
            <a:ext cx="8784976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700" b="1" dirty="0">
                <a:latin typeface="Arial" panose="020B0604020202020204" pitchFamily="34" charset="0"/>
                <a:cs typeface="Arial" panose="020B0604020202020204" pitchFamily="34" charset="0"/>
              </a:rPr>
              <a:t>Sorgen Sie dafür, dass Ihr Kind ausreichend schläft!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21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44E97-9178-4D9D-A4F4-45E845114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18" y="1988840"/>
            <a:ext cx="5339091" cy="327019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720437"/>
            <a:ext cx="7776864" cy="921941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Medienkonsum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420888"/>
            <a:ext cx="7906530" cy="3705275"/>
          </a:xfrm>
        </p:spPr>
        <p:txBody>
          <a:bodyPr>
            <a:normAutofit/>
          </a:bodyPr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Schränken Sie den Medienkonsum (Fernsehen, Tablet, Smartphone…) Ihres Kindes ein.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Wählen Sie gezielt Filme/Spiele aus.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30 Minuten täglich sind genug.</a:t>
            </a:r>
          </a:p>
          <a:p>
            <a:endParaRPr lang="de-DE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dirty="0"/>
              <a:t>	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" name="Grafik 4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514B0A62-7C5A-40FA-82AE-413B88DB8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249558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67397"/>
            <a:ext cx="8168054" cy="1521443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Nehmen Sie Empfehlungen von  Erzieher*innen / Lehrer*innen ernst!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78006" y="4869160"/>
            <a:ext cx="807524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Lassen Sie sich gezielte Fördermöglichkeiten aufzeigen.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B6ED01-A0FF-495A-A6B4-36A99053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84957"/>
            <a:ext cx="3637384" cy="15876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Nehmen Sie alle </a:t>
            </a:r>
            <a:b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Vorsorgeuntersuchungen wahr!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24</a:t>
            </a:fld>
            <a:endParaRPr lang="de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FE09D9-8B04-4A5C-9296-7B924B41B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20280"/>
            <a:ext cx="2647717" cy="33409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62219"/>
            <a:ext cx="8229600" cy="1930226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Lassen Sie sich bei Bedarf von Ärzten, Fachleuten, Therapeuten beraten!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46087" name="AutoShape 7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QYCBAEDBwAI/8QAPRAAAgEDAwEGBAQEBQIHAAAAAQIDAAQRBRIhMQYTIkFRYTJxgZEUocHRFUKx4QcjUnLwFjMkNENjgsLx/8QAGQEAAwEBAQAAAAAAAAAAAAAAAQIDBAUA/8QAJhEAAwACAgEDBAMBAAAAAAAAAAECAxESITEEE0EiMlGhQmGB4f/aAAwDAQACEQMRAD8AF9p7y4a7aPvZHYfG2eBmhb3dnHEocO7/ADxR/XxELdEhQGST4R/9j7Un39u9um7ozdB7eprBvbNui0NQkgLGJWCE5Kscj5it1rrMjuMHPPKH9PSl0q2d0jfUn9K3QOwYYJwOearomzovZ7VpdLlF2mQsvxIT1/v+1de0fUIdU0+K7gbKOPzr58guzLYNEXy3UH3p+/wX1xZ477SJnPeoRPGCfiXo2PcHGfnT4q09CZJ62dSBrNRBrOauQM16vZr2a8E9QjX9bj0uPZGglumGVjzgAepopPIsMLyscKgya5reXL3b3N0SSrMSxbp7CpZcnFFMccmLnbDtHd3c6vOztIg24jG1QPT/AJ6UFs9QiXvXEu4OAwz+YqvrqXF5OyQqCmf5axp1lBBD3LRd9NK3iJyAvsKyulS2zRxc9IFva/jbuea2X/KZsjcen0+pq7BA8QCGKRiOpZwo/Wj7aZdwRv3CiIAZwgyQPXB6igF/O8b4LeP3FCq2GVoI2iOr7+4hB/1vKWx9hRmO+hVcPc2wYdfC36ik+OWYkkFc+e1iPyrY1xdE5Ic/Y1PTKju6rcSAqu9iOdvmPICgOvWuCxO1nHxNjhfYUS0e8aZ47eDCyOPEx52L5nHrWnVUl1aYWdodlspIlkHU46hfX0J9ad99k110IMsZeRiAwTPxk9flUEbkqMhR1yaO9obIWrLDEpySFUUElt2WVYU8QBAY+pqs1sWkXlmVLdWQEjG1hmmr/CrvP+s7WSLlDHIWPoNv74pGlLRMVU8Z596PdkFnOoRqiybXbGxQTu4JOMEHoPUUd6ewOetH0mrZFTBoD2ftY4raKS3kl7tl3DM7Sqy//PJHyz96OA1ql7WzI1p6J1mo5r1EAL7VTNHo8iqD/msEODjgnmuf6xbPNPZ6dbsBG8QlkCDoDnaPyzXQO01u9zo06RAmQDcoHt/bNJvZvTJLOFXuyzzyAHexzkeWP28sYrF6lPZs9O0kWrbQ7aCz2GMFsdcVVh0e0Q7ZUChzw+OAff0pgYEL1oTeSiFmAJKt1B8qnUpFU2wRqIbT37mcnZ/6cn+g+/qKQe01oXeR41AccleoI9qf76aK5hMNw4x0Rz5fOlLUrWWMmGQdDmNuePrUOXGh1O0I0F3IjY2v4TggHFEE1GPaNy3WfbP7UTOnkvvWEbs9GHH0raIdQAwtpCoHl3n9qu7l/AnFoKWOnX+ktPHdoYbm4/yw4OQqDlmBHsP6UT0qVYrbvtm0OAI4wMbUx4V/ofnR24VIdU0m0kZZe7jkhbdznhWB/I0l63qyw3cqJtHiZECjAzxj+poba6C532a9TdWa5vpCG2ApGR5epH14HyoFCjYRlUFxlzj1ow0aXUccTZ7tfTpWJ0CArAqnaOSWACj3NDnrpDLHvtlDS9Ee9lRS2GJxz6elNPZ62/C9pbS3gQ745QGyMYUYLVLsjCrsZZY3mBHAgUtk+X/78q6D2b0D8LLLqN+g/GXBLbeCIh6fP1NUxy70Ty0pDemQC3t2QDCNIzqvoDz/AFzV0GteTWRW9eDAzaDWc1rBqWaICRwQQehGKTNbgutPO2KB3iwxDKwyCMYIB65BwfPw+9OJNK3aK9V7jZvGxfCP1/57VHM0p7LYE3XQC03X57yLPdow8vI/KtN3dtJJ4oyB65BFbrjT2Wxk/BExOTlGQZwxOTke9VbbQbiFGku9SZ2bnEajA+/7VipbRtlpMF6jaNN44ZpIXH8ynFJl7rt/Z3JgMyXCA8FwDTzqKW6E5UuQesjbvtnpQJtLgvrsF4htJHiqUuU9NFXLa6KWnXdzqUTyO6wRJjOFYlvZQMZ+9HToErBXLTjcM4c4P9aoarYhGig0tCxdQWIxtXB/Tg8edNumzRzWURuGMsijaWAY9KLSfgKXRa7TaFLqiR3WmMq38OduTjePT51zK+0LVTfEXlq8QL7yW9fPzrskM4EYLKD9Kq3fcXLAzohwcglc/f2ptfKZOafhiMLNo7TwIcKOaFLptvdO9zc243KcZYcEDpR3tFqEjyyxJBbBANkexmORxnI+lY0O3VmiNwN6qQdh6UmnvSZZpJbY79hNKFrpSXcse1p/Ei46J5fv9aaelJh1KWxcMjsYz70xaNqUepQFk4ZOGFb8VSlxRzcs03yYSzWQajXquQJg1LNQBrINEBPPypd1rRFxJdxTN5f5bKCMk+RHSj+a0aiiy2E8bnCsh5FJkhUux8dOa6FSxhmtFkEkwkUtlVI+Gq2o3ZC7cHmvC3njlXM7qi/yjDA/UjP51q1ADI9/SudfS0dNfcLd0kk8h5yPOo953C7fOilx3MKEkjJoBcyF3bb08qivI7YRtNTNnpjt3MbMZ8Rls8+HLfbK0ClubuVy3fyKPJUbaB8hV9oy6Rp1jjB2+5PJP3/SorbZGcU9V8Co6TPFsXC+VDJSxJBpkuIAVJxQG9AViPSq0tEYrYGv7eN+WUGtUERjbgcVbuMMPrWGXEYap6KbMXblrZh/MBxVjsNeZ1IoD4ZYzx7jn9KF6jOBp9yy/wDcSNio9SBmtHYacJqdqxPAcD6EY/WjNatM9Ubxs6xmvZrFerpnLJZrINQFSFE8SzUZFWSNkf4WGDXs1CeVYInlc4VFJJrx4TtfuRpt4LcyLISAR6gHpmgb6hLcyPGo7sqSDkeYOPtQ/VL43+t3MjNy0i8HyFR0K5luO8nlPiYEngAdayvFLo1rJajZdht4p9xn3SN5eLpVW4sYkuEhRiRjc/HQeQ+tbknMIcgEu3Cj1NX4YFghDuQ753szDqenPt5fKi8UtaSEWSk9tlFIFK8dKtwaa8qbo42YeqjNWrS70r8Q4S1dyiK5zKdhJzgDj2q8NTvWAMUot0/ljjQYAqS9K39zK16lfxQ0yMAhpa1GAB2YDqc0fck5FDruIEc0K7R6OmL0yNg+lQVHeDxeRq7c4GQKqLJtJ8xiol0Cb63fuJ2XkiNiB74NL3Zu+C90wbHTHPSnBZ4y5jf+bigXZfsNfRI9zqsy21tHkIi8yPjgE+Sjz8z8qCnkuiiaSao67pd2L7T4LkEeNfFj186tUtaBPb6fAkMcjtFJ4hvPI9x9qZT19q6OOuUnLyTxpnqyKxWRVBD1LnbHUO5tfwyHxOCW58sUeup0tojI+MeQ9a5p2k1EyXImk5DMVPtQb0FClf3f4e9eXG4SxHH+7HH54FNcuqwJo8BngSKSyg7syhgO9QdM+9KdwyIR3qLIyEqFPRyTwPzFGrDTnu3W51F1lSJAYoE+AN6tn4jUU3vo2qY9pOvG3/vg16IbmeeS5u8L3vMceOUHr9aanCrE5fGAmSD6UFtQqzFwDW7tPdNa9mb+eIHesBC/M8VWVpGbJfOt60VOzQ/GQz3pBVJ5SY1znEa+FfuBn600xRDYCzEZ6Z9KH6JZpaWFtboBiGJRz7Crr5diWwD70xMOi5UKSTmqM0jTvx8NCrW+LqNxq7FcDJPFcznyN/DRpuUCAk0Cu59jkA8UY1CYlTSjqV1tmwDU6ZWEXzqCWMQuY0jnu3OIYyeIznG5q36fq19dWT2NxIBdzT728JysJUNv/wBvJ5pTlmcSZBNdWvYtNj0e1s7kN3wtEgd4SFcKAMjPpVMU8kw5LUaWvItG/RpnngXNvGBBap/qb29gK6FpVyt3p0EyMGDLjI9Rx+lI/wDCWjto4rX/AC1cbGmZMlU9FHl7nqflxTJ/FNO0Swt7OBlUKuEDnGfcn1J/rWjAnL78GX1Dm0teQ/WenUgfOleTXr9HRliik3tju1POPUVLWdeCRIhHdEnls8fKtKpMyOWjR2pvxI4ijY4QHz865/qUxmhK7s+VGNU1Dc+eg6HNKtxcYZgx/moMKB2pyu2wIxDopYke3Ap30ifv9EtZ4+GnQMRjp7UhTlpJ3CnBCED3AOacexyyLoVuJMkbmK+wzgD8qTGavULUyv6QXs4cuSeMeXpWzXYi2lPCAMS+A5HQnhfzxVqyQkDyNUt/8V1kbGzZ2DdRwJJv2X+vyqpkYWjUIgX0raCMfCPtWFTIyeKmpAHBP0GaIAeuiyqNxuERfTBJqq8jW0zRiVZCoyRjBpieRTwelL/acaf+HD3CsGBGGR9rD965TSSOpL35B+q6kIYgZyYgxwu4EZpOvLzvLnKEMmfizWzVbbTp7hW/iNyTwAjhWb6ZFHtN7P6Ylms4aZnIxufbk59sYH0xTTjT7K84hfUmBrExy6nbLLKqxGRdzk8Dmn6aQtf7RIkwZNxZHDAUvtYaewHf2MUm0YyV61WTs7ZyFpNPM9tIp5EUrBl++apM8VonVYr+Wv2PkMrbQoJzwKX+0XcXdykc0SyvCDLET1DD0rTEe0OnQ94jx6pAB4onGydR7EcN/Ws2+qaZrMKniK/UlBGFPeZ8wV/50pm2iXsNp1PaCeixxJKt2zd/K0YVSF4jB5PTz6UXuLWC4U99biU/+4CR+1CrUzx28ENvJDFFGoQLICSD0wMfI1cuLzUVAH4WOeE8Fo2ww49DQVtIDxIo6jotncrwmxgMZgwpX6dDSdrXZHU0VrmxeK7iA5AOxx7bT+9NdxrengCMPtvgdq2z+GXJHBwecZ9PpVm4a6XTmachmI+IDB+te9xoV45o5LaJLcO79xOYocGeSOMnu1zgk+nn19K6LDNbRQrHZtugAxGfVfI0d7BPpkRv9PaFVuL1jI4bkTDbgj7A8UkXVq+ga7c6RKW7gSE2zMcnaeQM/L86tD6VfkNT7k8Pmf2v+By41Ax2kscB/wDEOhEQJ6seB+ZFEtLs4dP0+G1i4WNQoJPJPqfeltZFn1MJEq7LX/uP5lyAQv0BB+1McUu4DnJXg1ZGPRceTC54GePnVYzuDwpx7Vl5cLgEgjriqzzOT8ePmKYUZU0Rmmd5LpxGw4jVR4fr1NWLbR7SBt4jEknTfINx/tRIfCaiPhJ9qiscr4KvJTXkX9V0SO53d27I3pgOv2NLN7oF9H1j3Rg/FAcfdD+hp9XxTHNYKqQcgV5wmFWzni2lsieO4dSOobgj6VIBIkM9v3gVeBI4xk+nuKx/iJM+nxwXVsdsolC5POQfI0D1LWry70Qd6UB3AZUY8xUmtFE9jRYaoO4DT8xjhlHPdn9qHanDbaxcpddnsRajA3/mVbap4+FvX7UkHW7zSL+GW2KN3jBHWQEhgT866/2QEd5bSyPDFHznbEgUEkZJ/OmmXSGWR4nyQnWk9veQyLfW0zatBJukgknKKHHRhyBjp/fqS1i+qxx7jJahCDuiWUylT/uwP6VY7a6FZW1mdXtRJFeQnKur9fYg9RQlbmSa1ilOFcqDleMVG3xemaXKuVcdJ/BfWW0nlSK4WP8AEpkrvHI9wa2a7dD8KkRclmweKVdWuZfwf4kNiZAzK46girttM91a280p8TRg4HQZFSvoWeyMM81vdJPA+2WNgyN6EU0dqra07W9kpNYtcRajYx73VeSNoyVPqOpB/uKU9u55AScBcirmm3k9gl09u+O9hZJFPIZSD1FHFkcvi/DGcfUrXlC3p2rpAzLI2Gdy+eOcgUfsdXTIwwAPmTXP5FWS3mLgMY1OwnkiqGi3E7sQJXQKScKeD963TtrZhzJTkaX5OwfxCOTawbxcitD3abjkj70o2NxK+wM55PlRjAwPCPtT7IH/2Q=="/>
          <p:cNvSpPr>
            <a:spLocks noChangeAspect="1" noChangeArrowheads="1"/>
          </p:cNvSpPr>
          <p:nvPr/>
        </p:nvSpPr>
        <p:spPr bwMode="auto">
          <a:xfrm>
            <a:off x="63500" y="-495300"/>
            <a:ext cx="1038225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089" name="AutoShape 9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QYCBAEDBwAI/8QAPRAAAgEDAwEGBAQEBQIHAAAAAQIDAAQRBRIhMQYTIkFRYTJxgZEUocHRFUKx4QcjUnLwFjMkNENjgsLx/8QAGQEAAwEBAQAAAAAAAAAAAAAAAQIDBAUA/8QAJhEAAwACAgEDBAMBAAAAAAAAAAECAxESITEEE0EiMlGhQmGB4f/aAAwDAQACEQMRAD8AF9p7y4a7aPvZHYfG2eBmhb3dnHEocO7/ADxR/XxELdEhQGST4R/9j7Un39u9um7ozdB7eprBvbNui0NQkgLGJWCE5Kscj5it1rrMjuMHPPKH9PSl0q2d0jfUn9K3QOwYYJwOearomzovZ7VpdLlF2mQsvxIT1/v+1de0fUIdU0+K7gbKOPzr58guzLYNEXy3UH3p+/wX1xZ477SJnPeoRPGCfiXo2PcHGfnT4q09CZJ62dSBrNRBrOauQM16vZr2a8E9QjX9bj0uPZGglumGVjzgAepopPIsMLyscKgya5reXL3b3N0SSrMSxbp7CpZcnFFMccmLnbDtHd3c6vOztIg24jG1QPT/AJ6UFs9QiXvXEu4OAwz+YqvrqXF5OyQqCmf5axp1lBBD3LRd9NK3iJyAvsKyulS2zRxc9IFva/jbuea2X/KZsjcen0+pq7BA8QCGKRiOpZwo/Wj7aZdwRv3CiIAZwgyQPXB6igF/O8b4LeP3FCq2GVoI2iOr7+4hB/1vKWx9hRmO+hVcPc2wYdfC36ik+OWYkkFc+e1iPyrY1xdE5Ic/Y1PTKju6rcSAqu9iOdvmPICgOvWuCxO1nHxNjhfYUS0e8aZ47eDCyOPEx52L5nHrWnVUl1aYWdodlspIlkHU46hfX0J9ad99k110IMsZeRiAwTPxk9flUEbkqMhR1yaO9obIWrLDEpySFUUElt2WVYU8QBAY+pqs1sWkXlmVLdWQEjG1hmmr/CrvP+s7WSLlDHIWPoNv74pGlLRMVU8Z596PdkFnOoRqiybXbGxQTu4JOMEHoPUUd6ewOetH0mrZFTBoD2ftY4raKS3kl7tl3DM7Sqy//PJHyz96OA1ql7WzI1p6J1mo5r1EAL7VTNHo8iqD/msEODjgnmuf6xbPNPZ6dbsBG8QlkCDoDnaPyzXQO01u9zo06RAmQDcoHt/bNJvZvTJLOFXuyzzyAHexzkeWP28sYrF6lPZs9O0kWrbQ7aCz2GMFsdcVVh0e0Q7ZUChzw+OAff0pgYEL1oTeSiFmAJKt1B8qnUpFU2wRqIbT37mcnZ/6cn+g+/qKQe01oXeR41AccleoI9qf76aK5hMNw4x0Rz5fOlLUrWWMmGQdDmNuePrUOXGh1O0I0F3IjY2v4TggHFEE1GPaNy3WfbP7UTOnkvvWEbs9GHH0raIdQAwtpCoHl3n9qu7l/AnFoKWOnX+ktPHdoYbm4/yw4OQqDlmBHsP6UT0qVYrbvtm0OAI4wMbUx4V/ofnR24VIdU0m0kZZe7jkhbdznhWB/I0l63qyw3cqJtHiZECjAzxj+poba6C532a9TdWa5vpCG2ApGR5epH14HyoFCjYRlUFxlzj1ow0aXUccTZ7tfTpWJ0CArAqnaOSWACj3NDnrpDLHvtlDS9Ee9lRS2GJxz6elNPZ62/C9pbS3gQ745QGyMYUYLVLsjCrsZZY3mBHAgUtk+X/78q6D2b0D8LLLqN+g/GXBLbeCIh6fP1NUxy70Ty0pDemQC3t2QDCNIzqvoDz/AFzV0GteTWRW9eDAzaDWc1rBqWaICRwQQehGKTNbgutPO2KB3iwxDKwyCMYIB65BwfPw+9OJNK3aK9V7jZvGxfCP1/57VHM0p7LYE3XQC03X57yLPdow8vI/KtN3dtJJ4oyB65BFbrjT2Wxk/BExOTlGQZwxOTke9VbbQbiFGku9SZ2bnEajA+/7VipbRtlpMF6jaNN44ZpIXH8ynFJl7rt/Z3JgMyXCA8FwDTzqKW6E5UuQesjbvtnpQJtLgvrsF4htJHiqUuU9NFXLa6KWnXdzqUTyO6wRJjOFYlvZQMZ+9HToErBXLTjcM4c4P9aoarYhGig0tCxdQWIxtXB/Tg8edNumzRzWURuGMsijaWAY9KLSfgKXRa7TaFLqiR3WmMq38OduTjePT51zK+0LVTfEXlq8QL7yW9fPzrskM4EYLKD9Kq3fcXLAzohwcglc/f2ptfKZOafhiMLNo7TwIcKOaFLptvdO9zc243KcZYcEDpR3tFqEjyyxJBbBANkexmORxnI+lY0O3VmiNwN6qQdh6UmnvSZZpJbY79hNKFrpSXcse1p/Ei46J5fv9aaelJh1KWxcMjsYz70xaNqUepQFk4ZOGFb8VSlxRzcs03yYSzWQajXquQJg1LNQBrINEBPPypd1rRFxJdxTN5f5bKCMk+RHSj+a0aiiy2E8bnCsh5FJkhUux8dOa6FSxhmtFkEkwkUtlVI+Gq2o3ZC7cHmvC3njlXM7qi/yjDA/UjP51q1ADI9/SudfS0dNfcLd0kk8h5yPOo953C7fOilx3MKEkjJoBcyF3bb08qivI7YRtNTNnpjt3MbMZ8Rls8+HLfbK0ClubuVy3fyKPJUbaB8hV9oy6Rp1jjB2+5PJP3/SorbZGcU9V8Co6TPFsXC+VDJSxJBpkuIAVJxQG9AViPSq0tEYrYGv7eN+WUGtUERjbgcVbuMMPrWGXEYap6KbMXblrZh/MBxVjsNeZ1IoD4ZYzx7jn9KF6jOBp9yy/wDcSNio9SBmtHYacJqdqxPAcD6EY/WjNatM9Ubxs6xmvZrFerpnLJZrINQFSFE8SzUZFWSNkf4WGDXs1CeVYInlc4VFJJrx4TtfuRpt4LcyLISAR6gHpmgb6hLcyPGo7sqSDkeYOPtQ/VL43+t3MjNy0i8HyFR0K5luO8nlPiYEngAdayvFLo1rJajZdht4p9xn3SN5eLpVW4sYkuEhRiRjc/HQeQ+tbknMIcgEu3Cj1NX4YFghDuQ753szDqenPt5fKi8UtaSEWSk9tlFIFK8dKtwaa8qbo42YeqjNWrS70r8Q4S1dyiK5zKdhJzgDj2q8NTvWAMUot0/ljjQYAqS9K39zK16lfxQ0yMAhpa1GAB2YDqc0fck5FDruIEc0K7R6OmL0yNg+lQVHeDxeRq7c4GQKqLJtJ8xiol0Cb63fuJ2XkiNiB74NL3Zu+C90wbHTHPSnBZ4y5jf+bigXZfsNfRI9zqsy21tHkIi8yPjgE+Sjz8z8qCnkuiiaSao67pd2L7T4LkEeNfFj186tUtaBPb6fAkMcjtFJ4hvPI9x9qZT19q6OOuUnLyTxpnqyKxWRVBD1LnbHUO5tfwyHxOCW58sUeup0tojI+MeQ9a5p2k1EyXImk5DMVPtQb0FClf3f4e9eXG4SxHH+7HH54FNcuqwJo8BngSKSyg7syhgO9QdM+9KdwyIR3qLIyEqFPRyTwPzFGrDTnu3W51F1lSJAYoE+AN6tn4jUU3vo2qY9pOvG3/vg16IbmeeS5u8L3vMceOUHr9aanCrE5fGAmSD6UFtQqzFwDW7tPdNa9mb+eIHesBC/M8VWVpGbJfOt60VOzQ/GQz3pBVJ5SY1znEa+FfuBn600xRDYCzEZ6Z9KH6JZpaWFtboBiGJRz7Crr5diWwD70xMOi5UKSTmqM0jTvx8NCrW+LqNxq7FcDJPFcznyN/DRpuUCAk0Cu59jkA8UY1CYlTSjqV1tmwDU6ZWEXzqCWMQuY0jnu3OIYyeIznG5q36fq19dWT2NxIBdzT728JysJUNv/wBvJ5pTlmcSZBNdWvYtNj0e1s7kN3wtEgd4SFcKAMjPpVMU8kw5LUaWvItG/RpnngXNvGBBap/qb29gK6FpVyt3p0EyMGDLjI9Rx+lI/wDCWjto4rX/AC1cbGmZMlU9FHl7nqflxTJ/FNO0Swt7OBlUKuEDnGfcn1J/rWjAnL78GX1Dm0teQ/WenUgfOleTXr9HRliik3tju1POPUVLWdeCRIhHdEnls8fKtKpMyOWjR2pvxI4ijY4QHz865/qUxmhK7s+VGNU1Dc+eg6HNKtxcYZgx/moMKB2pyu2wIxDopYke3Ap30ifv9EtZ4+GnQMRjp7UhTlpJ3CnBCED3AOacexyyLoVuJMkbmK+wzgD8qTGavULUyv6QXs4cuSeMeXpWzXYi2lPCAMS+A5HQnhfzxVqyQkDyNUt/8V1kbGzZ2DdRwJJv2X+vyqpkYWjUIgX0raCMfCPtWFTIyeKmpAHBP0GaIAeuiyqNxuERfTBJqq8jW0zRiVZCoyRjBpieRTwelL/acaf+HD3CsGBGGR9rD965TSSOpL35B+q6kIYgZyYgxwu4EZpOvLzvLnKEMmfizWzVbbTp7hW/iNyTwAjhWb6ZFHtN7P6Ylms4aZnIxufbk59sYH0xTTjT7K84hfUmBrExy6nbLLKqxGRdzk8Dmn6aQtf7RIkwZNxZHDAUvtYaewHf2MUm0YyV61WTs7ZyFpNPM9tIp5EUrBl++apM8VonVYr+Wv2PkMrbQoJzwKX+0XcXdykc0SyvCDLET1DD0rTEe0OnQ94jx6pAB4onGydR7EcN/Ws2+qaZrMKniK/UlBGFPeZ8wV/50pm2iXsNp1PaCeixxJKt2zd/K0YVSF4jB5PTz6UXuLWC4U99biU/+4CR+1CrUzx28ENvJDFFGoQLICSD0wMfI1cuLzUVAH4WOeE8Fo2ww49DQVtIDxIo6jotncrwmxgMZgwpX6dDSdrXZHU0VrmxeK7iA5AOxx7bT+9NdxrengCMPtvgdq2z+GXJHBwecZ9PpVm4a6XTmachmI+IDB+te9xoV45o5LaJLcO79xOYocGeSOMnu1zgk+nn19K6LDNbRQrHZtugAxGfVfI0d7BPpkRv9PaFVuL1jI4bkTDbgj7A8UkXVq+ga7c6RKW7gSE2zMcnaeQM/L86tD6VfkNT7k8Pmf2v+By41Ax2kscB/wDEOhEQJ6seB+ZFEtLs4dP0+G1i4WNQoJPJPqfeltZFn1MJEq7LX/uP5lyAQv0BB+1McUu4DnJXg1ZGPRceTC54GePnVYzuDwpx7Vl5cLgEgjriqzzOT8ePmKYUZU0Rmmd5LpxGw4jVR4fr1NWLbR7SBt4jEknTfINx/tRIfCaiPhJ9qiscr4KvJTXkX9V0SO53d27I3pgOv2NLN7oF9H1j3Rg/FAcfdD+hp9XxTHNYKqQcgV5wmFWzni2lsieO4dSOobgj6VIBIkM9v3gVeBI4xk+nuKx/iJM+nxwXVsdsolC5POQfI0D1LWry70Qd6UB3AZUY8xUmtFE9jRYaoO4DT8xjhlHPdn9qHanDbaxcpddnsRajA3/mVbap4+FvX7UkHW7zSL+GW2KN3jBHWQEhgT866/2QEd5bSyPDFHznbEgUEkZJ/OmmXSGWR4nyQnWk9veQyLfW0zatBJukgknKKHHRhyBjp/fqS1i+qxx7jJahCDuiWUylT/uwP6VY7a6FZW1mdXtRJFeQnKur9fYg9RQlbmSa1ilOFcqDleMVG3xemaXKuVcdJ/BfWW0nlSK4WP8AEpkrvHI9wa2a7dD8KkRclmweKVdWuZfwf4kNiZAzK46girttM91a280p8TRg4HQZFSvoWeyMM81vdJPA+2WNgyN6EU0dqra07W9kpNYtcRajYx73VeSNoyVPqOpB/uKU9u55AScBcirmm3k9gl09u+O9hZJFPIZSD1FHFkcvi/DGcfUrXlC3p2rpAzLI2Gdy+eOcgUfsdXTIwwAPmTXP5FWS3mLgMY1OwnkiqGi3E7sQJXQKScKeD963TtrZhzJTkaX5OwfxCOTawbxcitD3abjkj70o2NxK+wM55PlRjAwPCPtT7IH/2Q=="/>
          <p:cNvSpPr>
            <a:spLocks noChangeAspect="1" noChangeArrowheads="1"/>
          </p:cNvSpPr>
          <p:nvPr/>
        </p:nvSpPr>
        <p:spPr bwMode="auto">
          <a:xfrm>
            <a:off x="63500" y="-495300"/>
            <a:ext cx="1038225" cy="103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091" name="AutoShape 11" descr="data:image/jpeg;base64,/9j/4AAQSkZJRgABAQAAAQABAAD/2wBDAAkGBwgHBgkIBwgKCgkLDRYPDQwMDRsUFRAWIB0iIiAdHx8kKDQsJCYxJx8fLT0tMTU3Ojo6Iys/RD84QzQ5Ojf/2wBDAQoKCg0MDRoPDxo3JR8lNzc3Nzc3Nzc3Nzc3Nzc3Nzc3Nzc3Nzc3Nzc3Nzc3Nzc3Nzc3Nzc3Nzc3Nzc3Nzc3Nzf/wAARCACYAKsDASIAAhEBAxEB/8QAHAAAAgIDAQEAAAAAAAAAAAAABQYDBAACBwEI/8QAPxAAAgEDAgQDBQUGBAYDAAAAAQIDAAQRBSESEzFBBlFhIjJxgZEUI6GxwQcVQlLh8CQzYtEWJVOCovFyc5L/xAAZAQADAQEBAAAAAAAAAAAAAAABAgMABAX/xAAfEQACAgMBAQEBAQAAAAAAAAAAAQIRAxIhMUEiBFH/2gAMAwEAAhEDEQA/AFJx923wrSD3F+FSuMow9KjgH3KsfKmCbOPbjP8Aqq0lbXNsLFFlvA3MxlLdR7RyO/l8OtLF7rUzueWTGoPurtj9fxpbG8GFDi5f61IzAoRScurTpKG5jDfPFk4/2otZ6zzMCfhK+a7Yo2YYoj93868k95PjUVrcQSxjlyhj5YwfpXsre0nxrWAvDYfKjGie1oXiAHyhP4mgqmjGgHi0bX1/0Qn/AM6zAIFkYwoDKp26MKM6HwfvmzMa8J56bjbuKC2KrwYxntRnSTjU7P8A+5D/AOQpvgp2rUji7mz/ADH8qrp7tT6nvcy+ZP6UH1G9a2hWOMfeEbseiioX0erJNS1SKyAQDmTN7qDt6nypH1nXZXlHOm2IGI8eyM98fTrVbWdaFu0qks8iyEP5kbr/AF+dJup3Us8vNVuIj8RvQ9Kxioon1XUZXk9glVJ3+Pl+f1qO0vZlPErnrnGelVEPPtzj3gKs6bGJJOHzG3rWfgUNOn6gbxDDP7xHsufyovYpwxkGli1AQgfyn+/wplsJeZECzAFdjnvRhLtGa+jloYxYr8TRLehuin/AJ03J6fGiIai/SLOIxlptg6jzJ6D40d0HT1tbL94XLBypIt+EHDbe8PPrtnYbd+lbS9Me5voIZjNyuLLhsKOEbnJxtt37Vv4q8QWSg21u0IVFwsakkLn0/vHxot/4NQD8RXEEhkSWZyzHPIiUqfPLMevy+hpXa24WwgCg9O9EEguL53khHMx1CJxHPbft8KrymaGVk45FK7MMbg/AjamVeCuLfSuLY5wz58xw/wBRXtzpt2g441Zsd1Bz/vVyDjkkDFg/fI2I+lNOkwh4iuMbUk56qyuPGpcECK/u7YgJKwCndSKPWWryXKIsknA4I3z+fl+VEdc8PrdI8tugWdRk8I9/0pcs9PmM6KqMSNjtWjNSXATg4OmOMUtw2AeLOPKmfwhG1zb67BbM80rwQkxhdgeZvjHXbf5UEt9IkeJF4DsoP+YcZ+tMXhP/AJTLekl7Z7q3MQuIQGeM9mIJ3xRuxWhc/wCDtWtGIZFIyeuV2+YFb2ekahBfWzvbnhSVSWBGwyK6toOpfZ3lGp66LqJo4+WJIOWUIGGye+TvRG8ljuJLI2K2FxA02LkyEZWPhO6+Zzj5Zo2IUNbl5BuJWwvCM+10GwrmGveITLZI8BYc2ElsjcsCc11DW44Lh7qCRsxyLwHftjFcU1W0nsI2069QpJA7cmVtllU77HzznapspCmwZzjduCzEy9ye/rVWWMwsR7voTt8q0RZY5wY1JOeigkfKjsem3Wpgf4Z48Dd22H0O9K5UWStAaHCHiVSrDcgjZvgatxfcyq8fuH20Pp3H51WvNOuLWcxsGjA6cPerunoZF4GwWU8SnHnt+YH1rWDUIsRHM38hCv8AL+yaJ6RIZAA2e4xjoR/6oebYqqnJwg4CD3U9P1FXdBnVJhImQvEr58iOv5VrM/DoegD/AJZFtwgZ2+ZojXkQDAMN89Kk4aoc5zfX5fsUQhSUq0o9otvt5Y+v0rmmqBY76ZEPGAcEj+JsZJz8fxp7/aHFItwrEMSO2T7Ix5UoWmlvctzHyFY5x61tkikYOXEGtCRINGhkeIlWQsQBnDHOSR32wB8KH6vZ8QhuyS0hjVWOOpHnRe0RIoWtLlSFIwrdAQfWtxGqQxW+FKxqF6YzjvXMpVKzvljTiognSoeZKoMTIvyOfrTPFDwDbIxUNqkaEYXFSTNJxYTK8XcY2oynsJHEoo3RWMmP7NO2leA7eS2hu3Vg8yByFx3Ga5vb3s8V2iBmlTiKtzE4Cpro1ndXccaiK7mVQBgB9qpih1kf6JcQUTwhaR+9bStjuxP6VIvh+zj6WSHH8y5oxjWxrGkxwmM6Yts5vZWxxNJgcAG+R3Jo6BtVqOOxat/D1nJCHaOGNiTtywdq2h0qK34hESVP8o4cfQ0xkAjGBUTW8J3MSD4LWowq6stnZRl7i5SDJABkbY5OBv69KpT6Wt/ZNG/LeF198b49elGdYn0JJlhvVilYnhCE5GR269fSqdxLpD6ZdSabFaJPCmVPAMoe3alaDH05fF4fubeaabjAhjbA4SBROziwnc/Heo3kuLRri2uiv3pWRMNnPXP6VJay9K55Pp6EV+Snr1sJIOaVBZDnpSgk6QyqsIYJwtuw79f0p41yYCxkHcjApCZXMoGPdQ5PnRQrCM9+phc9ce19CDUmj3amWS3wMc5sHPY5/pQeBGuQ6L2yD/fyoz4c0uae4DqjcsEuz42xnP6UxNnXdIkMumWrsMMY1z9KuVU0uIw6fbowwwjAb41ayKovDmfWCPGnh/8Ae9o09uM3cYJC9pB3Hx8vpXOLe2K4BUAjYjGMV207nGN6RPGekraXX2+FSIpj95j+F/6/nnzqeSPLOj+bJ2mK1yeXbMMDYeVDIJOPc9avzZlBB2HlQz2oZOHtmoo7mFIMDvVngEikHG9Dkk2yK2MzZMIJDcO5rUAJ6dBGLhOJAwLbgjPpTfp8PMu4Ih/E6rjHrQjQvD2utf2Yu9N4YGKMZeIAcORniGTjb/1XVY9NsklWaO2iV1OQyrjBrpw8Ts4P6JJtUWxgbeVayTJGjPIyqqjLEnAA9aiUTvFIGKxuGIQrvt2JzSpPA2p6zKupXEf7q008V1nCpNLjIV8/wqCGI8+H1FVOcabHU7LUFLWN3BcKuMmKQNjPTpVfxHNcwaFfzWIBuY7d2jB8wM0maRqf768efvvQ4T+7YofsF5O0gXndWRgh32J69SGPTFPtxPFBC8txIkcaDLM5AAHrmsA4l/xv4dutOTS7zw7yrPKkSQyDKsesjH2SG3J4gSas2kkOm3U9mtw08U+Vt52yWPmkm2AwG4PRgfSmDxN4J8K6nB9sWeHT+OTaa3kQJI5/hIORv6YNVV8P2thAsN6wlIChUB94AYBJ+AHShJ0NCLfBOW6TVdYkUs3HKJOWDGfZ5eCADjcsOY2AduEVahcqAQ+aatPtLeG9QQW8UeEYAqg4hse/Wvb2zjg1NZRgAowOT34if1qElt068ctfyxLvLsTkxLlt99ulb2Wkw3SsHJXOQSKMXunxG5Z4cYbc4rLCAwoy985pEPZ7pug2lkAOWGYkniYAkk+dNlkYZIhG0SLjGwGAflQlBxKpPWiOnxNNOq78C++R5dh8T/vTr0lNWgoCMDFeVJeSwrIIxnmYzsRgVBxVSznpl7iZZBkniUDJ/mXzrzULOK/sprab3HGM+R7EfDrUsi9HG5Xp6juP78q2A4QVB2FFip1043fW8tleTWlwpWSNuE/ofpvQm6LByCpx2PnT74ntEv8AxEUuX+ywxwr96sZcyD4DyO1Xrfw74PmtkhuLx2mx/mvMUJ+R2/CoKHTuedUrOa2jl34fKnvwBoZvtS+2zJE9tb4yrji4nxtj4dfpV9P2b6TM3MsdUlZT5cDjHyxTnoGk2uh2ItLcOwLFmdyMselOsbsnLP8AmkX+HHb9ao3ur2tnzleUmSFVd44wSwDEgbDzIogRE2xLiqo0uw+3G9GPtBTl8Rc4xnPTp1qtHKKV7441Swe4lu9DkisEj4o7gzbkkbAggZOcAgZ370CsNF1HxnoNrNe6pHaaUXMjQQqWeaYtlncnbPFnA3A27jYnq/hS3vvFkNncXstwrwNcSpJgkgOOFB6HfPooHemPR9Ck0+1mhjihgteL7qGJeHgTPptms+GBXhzTtN8OWsunaeZW50gd5LiQFpGAxnAwBt5AChOu2GratJeWkqtEs8JhdiwA4SDnIHXtRv8AcUjXBkmZLYOckE5dvlQTxtraaYC1pOBM2McW5Yd8eXx+lLs49HjDd0G5Xs4NGQXtrDwmNQyuM8xwMZA2x8djvSw9689w0jH3qF3WpzS2KJqErSXCAs7ZOE78I8yNs/rWQ3BMHMI36mpOezOpYtEMenMZLoY6rGxz9B+tW9XtjcoxjyXU8Sjz86F+FrpbiGaf+fCLv5bn9PpRxmBJB29c067EjJ1IWUBDdal4DxBhRG5s1ZuIbN5qNj64rSKzL4PMGD/pNLr0op8IYeMkKoyxOAPM0y2kQtYRHkF9mcju39KpWVtFbjiBy524j5VaLKxwCBt2p1ElOVukAJrhpL+SQsRliFx2A6USjnPAN6BlgZdjnBNEUPsCpN0VS4N3CQuCc46Go0LNECOvDWzMTExQAkA4CnvVfTS32KHjPtBRxfHvXQzjAuo2H711K1wwjI443kwMAYyPnmgHiHQ77TZUeaItCGGJY91+fl86dreyEd+0jsCjsW4TR4lCvCPaXGN+9BIe6PnPWAUS0nXKSKjYcbEbnvVS08T+JrZG+w6rqAQH/qGTB/7s12nxN4BstZhLWb/Y7jBxsTGT6jt8vpXNLzwbf6dbPZ6na/ds+ebHIeFuhHCwHp0ODTriFatlW3/ar4ttfZkuraYDtcWvX/8AJU0a039smqvJHDdaNaTuxC8UMzJk+ikH86HSWo4eF7djgY93NUGsEF/ZSQwqpWbmOeHhIVdz1rWjKN8Qfn8QSajq7a3bxz2cs0Cw8Bk3VVLHqMbEn8qJWus3sjpJJcSmUbq3MORQFvvJGbGFJGB5+lWYsKzMDuf72rilJtnpQhFRSoZrDxFcLNItwEaZ/wDLll23+NLeqfZrzUDcjM0ybLIxBRcd1Hb0+tC9eDOU5b+wccaA75qe2ZYrTJA2Hl1rbOqYdIxfCjat9tubhVQ8qLBDHcE56fh+FF3X/Cv/APE0t6RNMbk5YrEzsTGOmT3pikPMh4AcZHXyoglf0zwdeMgaI45aSFV389z+dOomGQdsYpGs+RZxFIEyCeJmLZLHv8Ksw6sZy6RnPB5dqZZElRGWNt2OLTx9ScEd6H3msJAwVBud84oH9oZj7Tn61o8yyKyOBv0pZZGwxxJehuz8RCScJIoKk/Oi/MJZHDDBBrn0NkHvI5oXK74ZS21O4k5NoAVB4B14qfFJ/Rc0EqoW7O7EtzMegMz4Hl7R2piik+7X4UpWEU0dzI7xsqvKzbjzOaaohiNd+1K/Rq4OcRB6rg1uUC7KMCtIiO341MQCuB5V0nCDJVlOq28qOeAIykdtjv8ApRu3cMgXuKF2fE1sGkUhyzH8anhm5Uyk7DvWQQpkAZbfFaOglQpIisrbEMAR+NaPcxqPYy59Kry3EjtjOB2xRMB9Y8L6e8ck1u4tSgJI3ZPp1HyrmV9JzZWSIYTdS2MZ3/pXYTnqCc+eaX/E/h+DUIHuraIJeIuTwj/NwOh9fI1OabXC2GUYy6c8hQ4CnpXskpjPAg4nJwFHX4VuOIMLeNC8rk4A6/0oTr7Xmg3iSXE0KZhEgYe1niyOBR3bbrtj84Qg5M7J5IxI53/x5Bl5ojOGI6Z3zVuGSInc4Xi23xSzHfoWPKkV8jiyP19aKaDYXPiC+dImaO1tojPdT9o416jy4j0Hz8qOjFWWPp6JUS+mKnCg7ACrouOaGCsTwjOB1oDw4LMg4QzFguc4Gemas6eGm1G3jUkcTgEjy71tQud+mkk9ymolEmITG6kZ60Th4VXigPBIBkrn3qqXtsv2mSaNcKztw58gxA/ACtEYcYwRnGN+1I18DB2grHfcxuHi6dj2r3mSSEMPeoVDIZ9U5AgkBwCrBdj8xtTQYdO0eJbjVpwkbEKqICST5DG9BxYd4oh06eMXTQFhzB7XD3AP9mrF1ey3F3HZZYRKvE+Dgtnp69jRWPS9NvLRL7TnxzEDRybnPoQelBBdxJqKhyAwQZxRTa8EtSD9vawPajgHA8akhgevx862gnUxKSG6VE97HFZO9owMjDGwwAO5+lUorteWvKIKdiK3gsUzoULbbE1ZVzjrQuzm4h50RUhQCd812nCTq3s70O1Oaa2QTIcxgjIx61bdsLsa8kQS2ssbAEMhGKxizHIpQPjqM5Fa8ak7Zqppk3M0yA/6eH5japicVjG7y1A8xDBV3JqOabhHrWsKHiDtnJ/KsYXp9PgsXumiTEsrszOeuCcgfAZpN/aNYm80O1vSD90/KOOmD5/MD6mn7XPYnY9mUEflS/rdkNQ8L3FqD94RzI/Rl3H5Y+dL4UXfTiLRywOWxsBkldwPjXZeXd+Ff2SSWN2kS317Lh1UDIEjZ4WPdgoPw6dqVbDSBbabK0wxLKN/TyFMH7TL0S6fo1pn+H7Qd+4XhH5tQlKxlGmIzSAKMeVMfhjT0fhncjnPuu3ujt+VKcpZ2WOJeJ3IVB5k7AfWn670yXw5cWsBJcCKMhztxEDDD65/CpST1LbJujTxBoE5tQ9m5PKX3T5AUq2o50vLb2JB7ymugPrlvHZFjjmEcKx980g6hPawXsV1cRcUYzHI2N1B7j1H61NdKY7S6H9FnjhWVTjmKcfKiV1DZ6nEIr6GOVM5GT7p6ZB7UqXmlX0qJeaLd81AuAoIDkfHoaXp7nUrO6MN1eXaScILK7sOpxsOlUjGyWS07Z1KbW7bT9LihhEYflBY4kGAm34CkhbiY30skwPMzxE56jtQ+FvtV0gjLtLGWUoM+0f4Tv6Z+FOGl+HjKyT3+OIdI+wHr51pRSY+J8s20sz38QjVWWE+8zdT6UyxWVukaqI1wBivYbdIkAUYxU3EBtSFGy5Z3BVxk4FMBcGBTSmcYDocqaKWN+7RiFwCB0NdSPOaC3MyR5V5LclbOV/5Qaqu+I8jrXgHOsjGD77YJogJNGYpp0CN1wW/GrE8wRck4qm0ywEED2VGMelaxJJdyGSQcKUaMTQBpm5hB4e1XNh12NRlkiTJOFxQy71QAEQ+2fM7CsYi8SuuYSp3IIP4Ut316I4wgb3RW+o37uS0jjI6eQqhpkFjqU7SalqkNnbZ3AIMjfAdF+J+lK2UinRTWWW/lFtawSSysPZSNcmhfjeZjrJhZs/ZIkgxnoVG/wCJNdLfxJ4V8O6e66U0ckpGFWNSSx82Y9vnXFb+5e6mkmlZnlkYszNuWJ3pHV8KRtdY0/sq0H99+JxdTITa6eBK2Rs0mfYHywW+Qpy/a/r1np+kppUIjkv52D4ZOLlIDuc9icYHzq3oFun7P/2fTXd0Ea7wZpVzw8crbImfT2Rn41xbXLnUNV1K41G8HNmnfjkYbLnAAwCemAAOvSrQj/pzzn0mttReZOHKhs44S2/yNTXNlc3tpwQ8vLd2fGN6U5pG4iOPhIPamrTpEa1gmR/aZAXXOPa6HFRywUXaOnDk2WrDPhfRrvTFJuLkcJORGhyB9aY72ys9TgWO8t45cbgsN1+B6igEF8TGOJx9d63bVVgHtyAD1NQt3Z1aqqGDTNJ0+yYvBAqu3vP1Y/OrstwkQ6gYpMn8XW1smRxSEdk70vt4hvdUu+GU8uAnARD+Z70yi30RyinR0qPUoXlEayDiO2SCQPiRVZvEWpWrGD90WsnAccZiL5/7gcGgtgSVjhhDcR6KvUntR6LS5XjVpJ+BjuVPajCevwTJFP7RcglK4KsHRv4h0NWY5eEhlzjzrKyrL05QqLhZbYEN8a2iuHRWCthT29ayspkKyWOBSTLdMMDopO3zqC78QWUAKQyq5HcHasrKYAvXviSJ3xLOjHOyA1Ru9fkiXigtJpiewX9TWVlZoKfRXv31jU5m44HhiB2C/wDvehk0VxG5E8/Co22bf8aysqMkdeP6ZMLgxAxwzSRnuFz+NXvB6raayt5qNg8wiGYY3bh4X/mPnjt9ewrKyikkTlJyYy+OdfOr2dtYRc9E5nOlWRgwIUEAD5nPyFJV/bu0BVQRtWVldeNfk45eincLwSsD50a0G4MsDWvFhk9pfh3rKyoZV6WxumggisfYErjfJwcD6Ud0u0LuRBExcdWxsPiaysrjZ3OTSL2t+H0v7AmeFONUJWdDuh9fT0rnViTbztgBuFiDjzFZWVbF1M55P9IetEvkKpInvEe75D0ptheSSJX9ncd6ysoxgmzTkz//2Q=="/>
          <p:cNvSpPr>
            <a:spLocks noChangeAspect="1" noChangeArrowheads="1"/>
          </p:cNvSpPr>
          <p:nvPr/>
        </p:nvSpPr>
        <p:spPr bwMode="auto">
          <a:xfrm>
            <a:off x="63500" y="-533400"/>
            <a:ext cx="1257300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E6153D4-8389-41CD-ADD4-287D678F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5638800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7112" y="1624012"/>
            <a:ext cx="42409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Vor der Anmeldung können Sie sich an der Grundschule informieren. </a:t>
            </a:r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Alle Herner Grundschulen bieten Informationsveranstaltungen an.</a:t>
            </a:r>
          </a:p>
          <a:p>
            <a:pPr>
              <a:lnSpc>
                <a:spcPct val="90000"/>
              </a:lnSpc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Informationen finden Sie in der Presse oder auf der Website der jeweiligen Schule.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26</a:t>
            </a:fld>
            <a:endParaRPr lang="de-DE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24C7970-AAF5-41A4-BE71-FE8A0D40A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11641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55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Anmeldeverfahren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3488" y="1988840"/>
            <a:ext cx="843184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Sie werden schriftlich von der Stadt </a:t>
            </a:r>
            <a:b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</a:b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aufgefordert ihr Kind an einer Schule </a:t>
            </a:r>
            <a:b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</a:b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ihrer Wahl anzumelden.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Die Anmeldung erfolgt im Herbst 2022 (September/Oktober).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Zur Anmeldung bringen Sie den ausgefüllten Anmeldebogen und eine Geburtsurkunde des Kindes bzw. das Stammbuch der Familie mit.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Eine </a:t>
            </a:r>
            <a:r>
              <a:rPr lang="de-DE" altLang="de-DE" sz="2700" u="sng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Zurückstellung</a:t>
            </a:r>
            <a:r>
              <a:rPr lang="de-DE" altLang="de-DE" sz="2700" dirty="0">
                <a:latin typeface="Arial" panose="020B0604020202020204" pitchFamily="34" charset="0"/>
                <a:ea typeface="Comic Sans MS" charset="0"/>
                <a:cs typeface="Arial" panose="020B0604020202020204" pitchFamily="34" charset="0"/>
              </a:rPr>
              <a:t> ist nur in medizinisch begründeten Ausnahmefällen möglich. Bitte holen Sie sich einen Gesprächstermin bei der Schulleitung.</a:t>
            </a:r>
          </a:p>
          <a:p>
            <a:pPr>
              <a:defRPr/>
            </a:pPr>
            <a:endParaRPr lang="de-DE" altLang="de-DE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  <a:defRPr/>
            </a:pPr>
            <a:endParaRPr lang="de-DE" altLang="de-DE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de-DE" sz="1400" dirty="0"/>
              <a:t>						Text:	B. Nutt-Winter/A. Sdun</a:t>
            </a:r>
            <a:br>
              <a:rPr lang="de-DE" sz="1400" dirty="0"/>
            </a:br>
            <a:r>
              <a:rPr lang="de-DE" sz="1400" dirty="0"/>
              <a:t>						Illustration:      A.M. Sdun</a:t>
            </a:r>
          </a:p>
          <a:p>
            <a:pPr marL="0" indent="0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CBD0A2-3341-4681-AF6B-27EA181E5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14" y="1539844"/>
            <a:ext cx="2811130" cy="12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376" y="1227671"/>
            <a:ext cx="7920880" cy="1080120"/>
          </a:xfrm>
          <a:noFill/>
        </p:spPr>
        <p:txBody>
          <a:bodyPr>
            <a:normAutofit/>
          </a:bodyPr>
          <a:lstStyle/>
          <a:p>
            <a:pPr algn="l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flipH="1">
            <a:off x="683568" y="37170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beginnt nicht erst in der Schule!</a:t>
            </a:r>
            <a:br>
              <a:rPr lang="de-DE" sz="3000" b="1" dirty="0">
                <a:latin typeface="Comic Sans MS" pitchFamily="66" charset="0"/>
              </a:rPr>
            </a:br>
            <a:endParaRPr lang="de-DE" sz="3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D6D9AB-5EC5-4026-B720-2D35BCBD9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35276"/>
            <a:ext cx="1650382" cy="19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Partner zum Wohl des Kindes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6A6540-7230-4D2A-A1A3-22022184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48" y="1916832"/>
            <a:ext cx="5508104" cy="37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Schulfähigkeitsmerkmale</a:t>
            </a:r>
            <a:b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1. Konzentration und Ausdauer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95232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sich das Kind intensiv über einen längeren Zeitraum </a:t>
            </a:r>
            <a:b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- auch allein - mit einer Sache beschäftigen?</a:t>
            </a:r>
          </a:p>
          <a:p>
            <a:pPr>
              <a:buFont typeface="Arial" charset="0"/>
              <a:buChar char="•"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zu Ende spielen?</a:t>
            </a:r>
          </a:p>
          <a:p>
            <a:pPr>
              <a:buFont typeface="Arial" charset="0"/>
              <a:buChar char="•"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zuhören?</a:t>
            </a:r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BAC871-3F8B-4C9B-977D-E66968E4B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36" y="3501008"/>
            <a:ext cx="1747918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2. Aufgabenverständnis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3792" y="1224977"/>
            <a:ext cx="4468688" cy="4525963"/>
          </a:xfrm>
        </p:spPr>
        <p:txBody>
          <a:bodyPr>
            <a:norm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einfache Anweisungen und Aufgaben verstehen? 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Versteht es Spielanweisungen und kann es Regeln verstehen und einhalten?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3FE-EBE0-4236-9213-49971E2BBF3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" name="Grafik 9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1B020EBA-671F-452F-8BF7-C462E49FB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7968"/>
            <a:ext cx="3878849" cy="24482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3. Sprachkompetenz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5400" y="1830387"/>
            <a:ext cx="4294631" cy="4525963"/>
          </a:xfrm>
        </p:spPr>
        <p:txBody>
          <a:bodyPr>
            <a:normAutofit/>
          </a:bodyPr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Versteht das Kind alles, was mit ihm gesprochen wird?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es in vollständigen Sätzen sprechen?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Ist die Grammatik richtig?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Ist die Aussprache korrekt?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C371A0-89D9-4309-92FC-DF90683B3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53" y="1916832"/>
            <a:ext cx="3549304" cy="233366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4. Mathematisches Verständnis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eine Menge bis 5 erfassen ohne zu zählen?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zählen?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das Kind einfache geometrische Formen unterscheiden?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78AA72-CF2A-4002-84DD-02DDD4484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25" y="1844895"/>
            <a:ext cx="2644749" cy="212241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39999">
              <a:srgbClr val="92D050"/>
            </a:gs>
            <a:gs pos="70000">
              <a:srgbClr val="92D050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5. Gedächtnis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11960" y="2012949"/>
            <a:ext cx="4038600" cy="2771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Kann sich das Kind etwas merken?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kleine Geschichten</a:t>
            </a:r>
          </a:p>
          <a:p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Liedtexte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3C53FE-EBE0-4236-9213-49971E2BBF3C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pic>
        <p:nvPicPr>
          <p:cNvPr id="6" name="Grafik 5" descr="Ein Bild, das Text, Strichzeichnung enthält.&#10;&#10;Automatisch generierte Beschreibung">
            <a:extLst>
              <a:ext uri="{FF2B5EF4-FFF2-40B4-BE49-F238E27FC236}">
                <a16:creationId xmlns:a16="http://schemas.microsoft.com/office/drawing/2014/main" id="{76775955-E67C-4A0B-A892-8A7A50613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73555"/>
            <a:ext cx="2304256" cy="271088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Bildschirmpräsentation (4:3)</PresentationFormat>
  <Paragraphs>144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Larissa-Design</vt:lpstr>
      <vt:lpstr>  Information für Eltern der 4jährigen</vt:lpstr>
      <vt:lpstr> </vt:lpstr>
      <vt:lpstr>Lernen</vt:lpstr>
      <vt:lpstr> Partner zum Wohl des Kindes</vt:lpstr>
      <vt:lpstr>Schulfähigkeitsmerkmale 1. Konzentration und Ausdauer</vt:lpstr>
      <vt:lpstr>2. Aufgabenverständnis</vt:lpstr>
      <vt:lpstr>3. Sprachkompetenz</vt:lpstr>
      <vt:lpstr>4. Mathematisches Verständnis</vt:lpstr>
      <vt:lpstr>5. Gedächtnis</vt:lpstr>
      <vt:lpstr>6. Belastbarkeit</vt:lpstr>
      <vt:lpstr>7. Gruppenverhalten</vt:lpstr>
      <vt:lpstr>8. Motorik</vt:lpstr>
      <vt:lpstr>9. Wahrnehmung</vt:lpstr>
      <vt:lpstr>10. Selbstständigkeit</vt:lpstr>
      <vt:lpstr>11. Motivation</vt:lpstr>
      <vt:lpstr>PowerPoint-Präsentation</vt:lpstr>
      <vt:lpstr>Nehmen Sie sich Zeit für Ihr Kind!</vt:lpstr>
      <vt:lpstr>Sprechen Sie mit Ihrem Kind!</vt:lpstr>
      <vt:lpstr>Sorgen Sie für einen geregelten Tagesablauf!</vt:lpstr>
      <vt:lpstr> Sorgen Sie für tägliche Bewegung im Freien! </vt:lpstr>
      <vt:lpstr>Sorgen Sie dafür, dass Ihr Kind ausreichend schläft!</vt:lpstr>
      <vt:lpstr>Medienkonsum</vt:lpstr>
      <vt:lpstr>Nehmen Sie Empfehlungen von  Erzieher*innen / Lehrer*innen ernst!</vt:lpstr>
      <vt:lpstr>Nehmen Sie alle  Vorsorgeuntersuchungen wahr!</vt:lpstr>
      <vt:lpstr>Lassen Sie sich bei Bedarf von Ärzten, Fachleuten, Therapeuten beraten!</vt:lpstr>
      <vt:lpstr>Grundschule</vt:lpstr>
      <vt:lpstr>Anmeldeverfahren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für Eltern der 4jährigen</dc:title>
  <dc:creator>Andrea Sdun</dc:creator>
  <cp:lastModifiedBy>Wagener</cp:lastModifiedBy>
  <cp:revision>25</cp:revision>
  <dcterms:created xsi:type="dcterms:W3CDTF">2021-02-08T14:00:14Z</dcterms:created>
  <dcterms:modified xsi:type="dcterms:W3CDTF">2021-03-11T10:10:48Z</dcterms:modified>
</cp:coreProperties>
</file>